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84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_center" initials="s" lastIdx="2" clrIdx="0">
    <p:extLst>
      <p:ext uri="{19B8F6BF-5375-455C-9EA6-DF929625EA0E}">
        <p15:presenceInfo xmlns:p15="http://schemas.microsoft.com/office/powerpoint/2012/main" userId="s_cen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D8DE"/>
    <a:srgbClr val="00FFFF"/>
    <a:srgbClr val="FF9966"/>
    <a:srgbClr val="33CCFF"/>
    <a:srgbClr val="0099FF"/>
    <a:srgbClr val="009999"/>
    <a:srgbClr val="663300"/>
    <a:srgbClr val="996600"/>
    <a:srgbClr val="00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>
        <p:scale>
          <a:sx n="70" d="100"/>
          <a:sy n="70" d="100"/>
        </p:scale>
        <p:origin x="3126" y="-936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9233" cy="494388"/>
          </a:xfrm>
          <a:prstGeom prst="rect">
            <a:avLst/>
          </a:prstGeom>
        </p:spPr>
        <p:txBody>
          <a:bodyPr vert="horz" lIns="87506" tIns="43753" rIns="87506" bIns="4375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027" y="1"/>
            <a:ext cx="2919233" cy="494388"/>
          </a:xfrm>
          <a:prstGeom prst="rect">
            <a:avLst/>
          </a:prstGeom>
        </p:spPr>
        <p:txBody>
          <a:bodyPr vert="horz" lIns="87506" tIns="43753" rIns="87506" bIns="43753" rtlCol="0"/>
          <a:lstStyle>
            <a:lvl1pPr algn="r">
              <a:defRPr sz="1100"/>
            </a:lvl1pPr>
          </a:lstStyle>
          <a:p>
            <a:fld id="{6AD8F165-ABB3-4459-A8BE-A0BE18C9A5B0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06" tIns="43753" rIns="87506" bIns="4375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2974" y="4747956"/>
            <a:ext cx="5389815" cy="3884689"/>
          </a:xfrm>
          <a:prstGeom prst="rect">
            <a:avLst/>
          </a:prstGeom>
        </p:spPr>
        <p:txBody>
          <a:bodyPr vert="horz" lIns="87506" tIns="43753" rIns="87506" bIns="4375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928"/>
            <a:ext cx="2919233" cy="494387"/>
          </a:xfrm>
          <a:prstGeom prst="rect">
            <a:avLst/>
          </a:prstGeom>
        </p:spPr>
        <p:txBody>
          <a:bodyPr vert="horz" lIns="87506" tIns="43753" rIns="87506" bIns="4375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027" y="9371928"/>
            <a:ext cx="2919233" cy="494387"/>
          </a:xfrm>
          <a:prstGeom prst="rect">
            <a:avLst/>
          </a:prstGeom>
        </p:spPr>
        <p:txBody>
          <a:bodyPr vert="horz" lIns="87506" tIns="43753" rIns="87506" bIns="43753" rtlCol="0" anchor="b"/>
          <a:lstStyle>
            <a:lvl1pPr algn="r">
              <a:defRPr sz="1100"/>
            </a:lvl1pPr>
          </a:lstStyle>
          <a:p>
            <a:fld id="{CF3BBCE5-4C07-4E35-8CBA-3C8E4F136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98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8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19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7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85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24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67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16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60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50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95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31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A26D-0C24-477B-B2D6-26034B60E30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19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7">
            <a:extLst>
              <a:ext uri="{FF2B5EF4-FFF2-40B4-BE49-F238E27FC236}">
                <a16:creationId xmlns:a16="http://schemas.microsoft.com/office/drawing/2014/main" id="{1D5F4008-ED87-4FEB-A9AD-FC08D502F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37" y="7278211"/>
            <a:ext cx="6671473" cy="160004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vert="horz" wrap="square" lIns="98694" tIns="86401" rIns="98694" bIns="86401" anchor="t" anchorCtr="0" upright="1">
            <a:noAutofit/>
          </a:bodyPr>
          <a:lstStyle/>
          <a:p>
            <a:pPr algn="just">
              <a:spcBef>
                <a:spcPts val="601"/>
              </a:spcBef>
            </a:pP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＜お問い合わせ＞ 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/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主催：一般社団法人 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新宿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ネットワーク協議会</a:t>
            </a:r>
            <a:endParaRPr lang="ja-JP" altLang="en-US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電話：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03-5206-6527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/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FAX : 03-5386-1318</a:t>
            </a:r>
          </a:p>
          <a:p>
            <a:pPr algn="just"/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Email : hiroba@s-nponet.net</a:t>
            </a:r>
          </a:p>
          <a:p>
            <a:pPr algn="just"/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Website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：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https://snponet.net/</a:t>
            </a:r>
          </a:p>
          <a:p>
            <a:pPr algn="just">
              <a:spcBef>
                <a:spcPts val="300"/>
              </a:spcBef>
            </a:pP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毎月第二火曜日、年末年始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(12/29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1/3)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は休館日のため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Bef>
                <a:spcPts val="300"/>
              </a:spcBef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電話対応はできません。</a:t>
            </a:r>
            <a:endParaRPr lang="en-US" altLang="ja-JP" sz="1000" b="1" kern="100" dirty="0">
              <a:latin typeface="Meiryo UI"/>
              <a:ea typeface="ＭＳ 明朝"/>
              <a:cs typeface="Times New Roman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F6C708D-19CE-453B-8508-93B93A9E989C}"/>
              </a:ext>
            </a:extLst>
          </p:cNvPr>
          <p:cNvSpPr txBox="1"/>
          <p:nvPr/>
        </p:nvSpPr>
        <p:spPr>
          <a:xfrm>
            <a:off x="3876263" y="7295327"/>
            <a:ext cx="2504661" cy="141271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07やさしさゴシックボールド" panose="02000600000000000000"/>
              </a:rPr>
              <a:t>オンライン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07やさしさゴシックボールド" panose="02000600000000000000"/>
              </a:rPr>
              <a:t>(Zoom)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07やさしさゴシックボールド" panose="02000600000000000000"/>
              </a:rPr>
              <a:t>開催です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ja-JP" altLang="en-US" sz="1052" b="1" dirty="0">
                <a:latin typeface="メイリオ" panose="020B0604030504040204" pitchFamily="50" charset="-128"/>
                <a:ea typeface="07やさしさゴシックボールド" panose="02000600000000000000"/>
              </a:rPr>
              <a:t>お申込みはこちらから</a:t>
            </a:r>
            <a:endParaRPr kumimoji="1" lang="en-US" altLang="ja-JP" sz="1052" b="1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en-US" altLang="ja-JP" sz="1052" b="1" dirty="0">
                <a:latin typeface="メイリオ" panose="020B0604030504040204" pitchFamily="50" charset="-128"/>
                <a:ea typeface="07やさしさゴシックボールド" panose="02000600000000000000"/>
              </a:rPr>
              <a:t>※</a:t>
            </a:r>
            <a:r>
              <a:rPr kumimoji="1" lang="ja-JP" altLang="en-US" sz="1052" b="1" dirty="0">
                <a:latin typeface="メイリオ" panose="020B0604030504040204" pitchFamily="50" charset="-128"/>
                <a:ea typeface="07やさしさゴシックボールド" panose="02000600000000000000"/>
              </a:rPr>
              <a:t>申込締切</a:t>
            </a:r>
            <a:endParaRPr kumimoji="1" lang="en-US" altLang="ja-JP" sz="1052" b="1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開始</a:t>
            </a:r>
            <a:r>
              <a:rPr kumimoji="1" lang="en-US" altLang="ja-JP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1</a:t>
            </a:r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時間前</a:t>
            </a:r>
            <a:endParaRPr kumimoji="1" lang="en-US" altLang="ja-JP" sz="1052" b="1" u="sng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（</a:t>
            </a:r>
            <a:r>
              <a:rPr kumimoji="1" lang="en-US" altLang="ja-JP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17:45)</a:t>
            </a:r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まで</a:t>
            </a:r>
            <a:endParaRPr kumimoji="1" lang="en-US" altLang="ja-JP" sz="1052" b="1" u="sng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pPr algn="ctr"/>
            <a:endParaRPr kumimoji="1" lang="ja-JP" altLang="en-US" sz="1052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5B26146-F585-4904-B016-67D2A7D4D179}"/>
              </a:ext>
            </a:extLst>
          </p:cNvPr>
          <p:cNvSpPr txBox="1"/>
          <p:nvPr/>
        </p:nvSpPr>
        <p:spPr>
          <a:xfrm>
            <a:off x="67290" y="5589102"/>
            <a:ext cx="68580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年にミャンマー少数民族を支援する団体として発足し、日本で暮らすミャ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ンマーの人たちが、安定して就学し、生活していくために必要な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｢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成人に向けた日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本語教育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｣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｢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子どもへのミャンマー語教育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｣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など教育事業を中心に取組んで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ます。日本社会に貢献し、ミャンマー文化を発信し、海外に暮らすミャンマー少数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民族の友好を深めていくために、人材育成、多文化共生社会の推進、在日ミャ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ンマーコミュニティの支援など、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PEACE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の取組みと目指すものについて、理事長の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マリップ・セン・ブ氏にお話をうかがいます。</a:t>
            </a:r>
            <a:endParaRPr lang="en-US" altLang="ja-JP" sz="1200" dirty="0">
              <a:latin typeface="Noto Sans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1">
            <a:extLst>
              <a:ext uri="{FF2B5EF4-FFF2-40B4-BE49-F238E27FC236}">
                <a16:creationId xmlns:a16="http://schemas.microsoft.com/office/drawing/2014/main" id="{3351D0BE-7623-4218-BD0B-50D224196616}"/>
              </a:ext>
            </a:extLst>
          </p:cNvPr>
          <p:cNvSpPr txBox="1"/>
          <p:nvPr/>
        </p:nvSpPr>
        <p:spPr>
          <a:xfrm>
            <a:off x="21926" y="8966930"/>
            <a:ext cx="6814147" cy="954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63500"/>
          </a:effectLst>
        </p:spPr>
        <p:txBody>
          <a:bodyPr wrap="square" tIns="72001" bIns="72001" rtlCol="0">
            <a:spAutoFit/>
          </a:bodyPr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新宿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ネットワーク協議会主催「市民と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の交流サロン」は、さまざまな分野で活躍する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団体にその活動をご紹介いただき、社会貢献活動への理解、参加意義を共有し、活動への参加、支援、協力などの協働の輪を広げる場として開催しています。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､1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団体のお話をじっくり聴く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時間！ 前半は団体の紹介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後半は質疑応答を中心に行います。  社会貢献活動に関心がある方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､NPO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を知りたい方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中間支援の方など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どなたでもご参加いただけます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  <a:endParaRPr lang="ja-JP" altLang="en-US" sz="105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8A82C67-5CCD-4C6F-A4A0-A14C6B099EA4}"/>
              </a:ext>
            </a:extLst>
          </p:cNvPr>
          <p:cNvSpPr txBox="1"/>
          <p:nvPr/>
        </p:nvSpPr>
        <p:spPr>
          <a:xfrm>
            <a:off x="2313201" y="105059"/>
            <a:ext cx="4762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07やさしさゴシックボールド" panose="02000600000000000000"/>
              </a:rPr>
              <a:t>第</a:t>
            </a:r>
            <a:r>
              <a:rPr kumimoji="1" lang="en-US" altLang="ja-JP" sz="1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07やさしさゴシックボールド" panose="02000600000000000000"/>
              </a:rPr>
              <a:t>155</a:t>
            </a:r>
            <a:r>
              <a:rPr kumimoji="1" lang="ja-JP" altLang="en-US" sz="1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07やさしさゴシックボールド" panose="02000600000000000000"/>
              </a:rPr>
              <a:t>回 市民と</a:t>
            </a:r>
            <a:r>
              <a:rPr kumimoji="1" lang="en-US" altLang="ja-JP" sz="1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07やさしさゴシックボールド" panose="02000600000000000000"/>
              </a:rPr>
              <a:t>NPO</a:t>
            </a:r>
            <a:r>
              <a:rPr kumimoji="1" lang="ja-JP" altLang="en-US" sz="1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07やさしさゴシックボールド" panose="02000600000000000000"/>
              </a:rPr>
              <a:t>の交流サロン（オンライン開催）</a:t>
            </a:r>
            <a:endParaRPr kumimoji="1" lang="ja-JP" altLang="en-US" sz="1801" b="1" dirty="0">
              <a:solidFill>
                <a:srgbClr val="002060"/>
              </a:solidFill>
              <a:latin typeface="HG丸ｺﾞｼｯｸM-PRO" panose="020F0600000000000000" pitchFamily="50" charset="-128"/>
              <a:ea typeface="07やさしさゴシックボールド" panose="0200060000000000000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03914" y="10962899"/>
            <a:ext cx="6858000" cy="385574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/>
          <a:srcRect l="14535" t="47766" r="77801" b="27385"/>
          <a:stretch/>
        </p:blipFill>
        <p:spPr>
          <a:xfrm>
            <a:off x="5919030" y="5694403"/>
            <a:ext cx="658236" cy="1199848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5527200" y="6944572"/>
            <a:ext cx="17332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マリップ・セン・ブ氏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5F94BB-744D-4A46-AE39-3D3453057B6E}"/>
              </a:ext>
            </a:extLst>
          </p:cNvPr>
          <p:cNvSpPr txBox="1"/>
          <p:nvPr/>
        </p:nvSpPr>
        <p:spPr>
          <a:xfrm>
            <a:off x="1264470" y="4354647"/>
            <a:ext cx="5526240" cy="12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kumimoji="1" lang="en-US" altLang="ja-JP" sz="1900" b="1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登壇団体：特定非営利活動法人　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PEACE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日　　時：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18:45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20:45</a:t>
            </a:r>
          </a:p>
          <a:p>
            <a:endParaRPr kumimoji="1"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参加方法 ： 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オンライン（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使用）　 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参加費 ： 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kumimoji="1" lang="en-US" altLang="ja-JP" sz="1900" b="1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/>
          <a:srcRect l="33862" t="18564" r="58525" b="68177"/>
          <a:stretch/>
        </p:blipFill>
        <p:spPr>
          <a:xfrm>
            <a:off x="119237" y="4561705"/>
            <a:ext cx="1177690" cy="1038536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E4E547EB-DF6D-4952-8A93-A54B361DFB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795" y="7611478"/>
            <a:ext cx="1131470" cy="1131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E81884F5-3080-49A5-80AC-8A38DD5913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8" y="445876"/>
            <a:ext cx="5665570" cy="3922141"/>
          </a:xfrm>
          <a:prstGeom prst="rect">
            <a:avLst/>
          </a:prstGeom>
        </p:spPr>
      </p:pic>
      <p:sp>
        <p:nvSpPr>
          <p:cNvPr id="2" name="雲 1">
            <a:extLst>
              <a:ext uri="{FF2B5EF4-FFF2-40B4-BE49-F238E27FC236}">
                <a16:creationId xmlns:a16="http://schemas.microsoft.com/office/drawing/2014/main" id="{B988869B-0ECC-4B8F-92FC-9812A43C42EA}"/>
              </a:ext>
            </a:extLst>
          </p:cNvPr>
          <p:cNvSpPr/>
          <p:nvPr/>
        </p:nvSpPr>
        <p:spPr>
          <a:xfrm rot="20799305">
            <a:off x="160960" y="382651"/>
            <a:ext cx="1307712" cy="664270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聴かせて</a:t>
            </a:r>
            <a:r>
              <a:rPr kumimoji="1" lang="en-US" altLang="ja-JP" sz="12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NPO!</a:t>
            </a:r>
            <a:endParaRPr kumimoji="1" lang="ja-JP" altLang="en-US" sz="1200" b="1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547BB25-A181-4DD9-A907-FA5ECC0578F3}"/>
              </a:ext>
            </a:extLst>
          </p:cNvPr>
          <p:cNvSpPr txBox="1"/>
          <p:nvPr/>
        </p:nvSpPr>
        <p:spPr>
          <a:xfrm>
            <a:off x="275278" y="1720049"/>
            <a:ext cx="6937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b="1" dirty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日本で暮らすミャンマーの人たちが</a:t>
            </a:r>
            <a:endParaRPr kumimoji="1" lang="en-US" altLang="ja-JP" sz="3000" b="1" dirty="0">
              <a:ln>
                <a:solidFill>
                  <a:srgbClr val="FFC000"/>
                </a:solidFill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b="1" dirty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安心して生活していくために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08C1634-D7F5-47FD-8E05-CA1824C28B03}"/>
              </a:ext>
            </a:extLst>
          </p:cNvPr>
          <p:cNvSpPr txBox="1"/>
          <p:nvPr/>
        </p:nvSpPr>
        <p:spPr>
          <a:xfrm>
            <a:off x="4882580" y="3898030"/>
            <a:ext cx="2330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後援：新宿区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5B374E7-BEF9-4865-82CE-A76B97D6BECF}"/>
              </a:ext>
            </a:extLst>
          </p:cNvPr>
          <p:cNvSpPr txBox="1"/>
          <p:nvPr/>
        </p:nvSpPr>
        <p:spPr>
          <a:xfrm>
            <a:off x="407506" y="3128308"/>
            <a:ext cx="6937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～暮らしに役立つ日本語教育を目指して～</a:t>
            </a:r>
          </a:p>
        </p:txBody>
      </p:sp>
    </p:spTree>
    <p:extLst>
      <p:ext uri="{BB962C8B-B14F-4D97-AF65-F5344CB8AC3E}">
        <p14:creationId xmlns:p14="http://schemas.microsoft.com/office/powerpoint/2010/main" val="15933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2328</TotalTime>
  <Words>410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メイリオ</vt:lpstr>
      <vt:lpstr>游ゴシック</vt:lpstr>
      <vt:lpstr>游ゴシック Medium</vt:lpstr>
      <vt:lpstr>Arial</vt:lpstr>
      <vt:lpstr>Calibri</vt:lpstr>
      <vt:lpstr>Calibri Light</vt:lpstr>
      <vt:lpstr>Noto Sans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himejiumemiu@gmail.com</dc:creator>
  <cp:lastModifiedBy>s_center</cp:lastModifiedBy>
  <cp:revision>424</cp:revision>
  <cp:lastPrinted>2022-04-30T05:39:59Z</cp:lastPrinted>
  <dcterms:created xsi:type="dcterms:W3CDTF">2020-12-01T15:24:06Z</dcterms:created>
  <dcterms:modified xsi:type="dcterms:W3CDTF">2022-04-30T05:40:53Z</dcterms:modified>
</cp:coreProperties>
</file>